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8" r:id="rId4"/>
    <p:sldId id="265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5551-3E65-19AA-CB86-686A26B6C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330774"/>
            <a:ext cx="8361229" cy="2098226"/>
          </a:xfrm>
        </p:spPr>
        <p:txBody>
          <a:bodyPr/>
          <a:lstStyle/>
          <a:p>
            <a:r>
              <a:rPr lang="en-IN" dirty="0"/>
              <a:t>Search and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B73A8-486D-FDE0-FAB7-5090E9902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4276918"/>
            <a:ext cx="6831673" cy="1086237"/>
          </a:xfrm>
        </p:spPr>
        <p:txBody>
          <a:bodyPr/>
          <a:lstStyle/>
          <a:p>
            <a:r>
              <a:rPr lang="en-IN" dirty="0"/>
              <a:t>Sandeep Kumar (CS24M112) </a:t>
            </a:r>
            <a:br>
              <a:rPr lang="en-IN" dirty="0"/>
            </a:br>
            <a:r>
              <a:rPr lang="en-IN" dirty="0"/>
              <a:t>Abhishek Kumar (CS24M120)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9BBD5C-9184-2EDB-23FD-844D0820B653}"/>
              </a:ext>
            </a:extLst>
          </p:cNvPr>
          <p:cNvSpPr txBox="1">
            <a:spLocks/>
          </p:cNvSpPr>
          <p:nvPr/>
        </p:nvSpPr>
        <p:spPr>
          <a:xfrm>
            <a:off x="2832304" y="3581400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Artificial Intelligence Assignment - 2</a:t>
            </a:r>
          </a:p>
        </p:txBody>
      </p:sp>
    </p:spTree>
    <p:extLst>
      <p:ext uri="{BB962C8B-B14F-4D97-AF65-F5344CB8AC3E}">
        <p14:creationId xmlns:p14="http://schemas.microsoft.com/office/powerpoint/2010/main" val="123334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8A48-0DB3-0FC8-8E40-C678BB9B7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CE3C-7DAA-0813-9855-AF6B997F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Environment, Heuristic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9B8D-FF9F-76A1-661B-31E703FED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Heuristics Used: </a:t>
            </a:r>
            <a:br>
              <a:rPr lang="en-US" dirty="0"/>
            </a:br>
            <a:r>
              <a:rPr lang="en-US" dirty="0"/>
              <a:t>○ Frozen Lake : Manhattan Distance to goal </a:t>
            </a:r>
            <a:br>
              <a:rPr lang="en-US" dirty="0"/>
            </a:br>
            <a:r>
              <a:rPr lang="en-US" dirty="0"/>
              <a:t>○ TSP: Total path cost from permutation of cities</a:t>
            </a:r>
          </a:p>
          <a:p>
            <a:r>
              <a:rPr lang="en-IN" dirty="0"/>
              <a:t>Environments:</a:t>
            </a:r>
            <a:br>
              <a:rPr lang="en-IN" dirty="0"/>
            </a:br>
            <a:r>
              <a:rPr lang="en-IN" dirty="0"/>
              <a:t>○ </a:t>
            </a:r>
            <a:r>
              <a:rPr lang="en-IN" dirty="0" err="1"/>
              <a:t>FrozenLake</a:t>
            </a:r>
            <a:r>
              <a:rPr lang="en-IN" dirty="0"/>
              <a:t> : For BnB &amp; IDA*</a:t>
            </a:r>
            <a:br>
              <a:rPr lang="en-IN" dirty="0"/>
            </a:br>
            <a:r>
              <a:rPr lang="en-IN" dirty="0"/>
              <a:t>○ </a:t>
            </a:r>
            <a:r>
              <a:rPr lang="en-IN" dirty="0" err="1"/>
              <a:t>gym_TSP</a:t>
            </a:r>
            <a:r>
              <a:rPr lang="en-IN" dirty="0"/>
              <a:t>: For HC &amp; SA </a:t>
            </a:r>
          </a:p>
          <a:p>
            <a:r>
              <a:rPr lang="en-IN" dirty="0"/>
              <a:t>Evaluation Metrics:</a:t>
            </a:r>
            <a:br>
              <a:rPr lang="en-IN" dirty="0"/>
            </a:br>
            <a:r>
              <a:rPr lang="en-IN" dirty="0"/>
              <a:t>○ Reward = -1 * Distance/Steps</a:t>
            </a:r>
            <a:br>
              <a:rPr lang="en-IN" dirty="0"/>
            </a:br>
            <a:r>
              <a:rPr lang="en-IN" dirty="0"/>
              <a:t>○ Time (sec)</a:t>
            </a:r>
            <a:br>
              <a:rPr lang="en-IN" dirty="0"/>
            </a:br>
            <a:r>
              <a:rPr lang="en-IN" dirty="0"/>
              <a:t>○ Convergence Point (iterations)</a:t>
            </a:r>
          </a:p>
        </p:txBody>
      </p:sp>
    </p:spTree>
    <p:extLst>
      <p:ext uri="{BB962C8B-B14F-4D97-AF65-F5344CB8AC3E}">
        <p14:creationId xmlns:p14="http://schemas.microsoft.com/office/powerpoint/2010/main" val="425143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FE9D-5317-6448-D278-B8E7911C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1694"/>
            <a:ext cx="9601200" cy="1485900"/>
          </a:xfrm>
        </p:spPr>
        <p:txBody>
          <a:bodyPr/>
          <a:lstStyle/>
          <a:p>
            <a:r>
              <a:rPr lang="en-IN" dirty="0"/>
              <a:t>Frozen Lake</a:t>
            </a:r>
          </a:p>
        </p:txBody>
      </p: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92D39DFA-77C2-D40F-55CC-11037983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39" y="893465"/>
            <a:ext cx="2759765" cy="2759765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82873255-4337-180C-B4AA-26444A31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39" y="3889513"/>
            <a:ext cx="2759765" cy="2759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F46C3-888E-1A96-570B-92102843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486" y="128045"/>
            <a:ext cx="5879660" cy="3657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2B4E24-EC81-1423-9244-73FF87F9B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859" y="3889513"/>
            <a:ext cx="3496163" cy="244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C09B47-05A9-8BA2-E2FD-9C7DDBCA3944}"/>
              </a:ext>
            </a:extLst>
          </p:cNvPr>
          <p:cNvSpPr txBox="1"/>
          <p:nvPr/>
        </p:nvSpPr>
        <p:spPr>
          <a:xfrm>
            <a:off x="3945835" y="1719470"/>
            <a:ext cx="15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Using BnB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F1101-A344-FEF5-7D40-76F468C9C4CB}"/>
              </a:ext>
            </a:extLst>
          </p:cNvPr>
          <p:cNvSpPr txBox="1"/>
          <p:nvPr/>
        </p:nvSpPr>
        <p:spPr>
          <a:xfrm>
            <a:off x="3945835" y="508472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Using IDA*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779B6-27AE-21C2-5371-A7F7DD500A52}"/>
              </a:ext>
            </a:extLst>
          </p:cNvPr>
          <p:cNvSpPr txBox="1"/>
          <p:nvPr/>
        </p:nvSpPr>
        <p:spPr>
          <a:xfrm>
            <a:off x="6722165" y="6410739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Time Comparison for Five Iteration</a:t>
            </a:r>
          </a:p>
        </p:txBody>
      </p:sp>
    </p:spTree>
    <p:extLst>
      <p:ext uri="{BB962C8B-B14F-4D97-AF65-F5344CB8AC3E}">
        <p14:creationId xmlns:p14="http://schemas.microsoft.com/office/powerpoint/2010/main" val="205090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77964-DFE0-0A6C-488E-BDF1E2619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D857-E4F5-B006-3FB8-09D06E04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1694"/>
            <a:ext cx="9601200" cy="1485900"/>
          </a:xfrm>
        </p:spPr>
        <p:txBody>
          <a:bodyPr/>
          <a:lstStyle/>
          <a:p>
            <a:r>
              <a:rPr lang="en-IN" dirty="0"/>
              <a:t>Frozen Lake (Observation)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7086-F9EC-240C-4195-6449FE90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b="1" dirty="0"/>
              <a:t>Branch and Bound (BnB)</a:t>
            </a:r>
            <a:r>
              <a:rPr lang="en-US" dirty="0"/>
              <a:t> generally exhibits </a:t>
            </a:r>
            <a:r>
              <a:rPr lang="en-US" b="1" dirty="0"/>
              <a:t>slightly higher average execution time</a:t>
            </a:r>
            <a:r>
              <a:rPr lang="en-US" dirty="0"/>
              <a:t>, primarily influenced by an occasional outlier run. This is expected, as BnB maintains an </a:t>
            </a:r>
            <a:r>
              <a:rPr lang="en-US" b="1" dirty="0"/>
              <a:t>explicit search tree</a:t>
            </a:r>
            <a:r>
              <a:rPr lang="en-US" dirty="0"/>
              <a:t> in memory, making it </a:t>
            </a:r>
            <a:r>
              <a:rPr lang="en-US" b="1" dirty="0"/>
              <a:t>memory-intensive</a:t>
            </a:r>
            <a:r>
              <a:rPr lang="en-US" dirty="0"/>
              <a:t>, especially for deeper or more complex environments.</a:t>
            </a:r>
            <a:r>
              <a:rPr lang="en-IN" dirty="0"/>
              <a:t>Environments.</a:t>
            </a:r>
          </a:p>
          <a:p>
            <a:r>
              <a:rPr lang="en-US" b="1" dirty="0"/>
              <a:t>Iterative Deepening A*</a:t>
            </a:r>
            <a:r>
              <a:rPr lang="en-US" dirty="0"/>
              <a:t> (</a:t>
            </a:r>
            <a:r>
              <a:rPr lang="en-US" b="1" dirty="0"/>
              <a:t>IDA*</a:t>
            </a:r>
            <a:r>
              <a:rPr lang="en-US" dirty="0"/>
              <a:t>) shows </a:t>
            </a:r>
            <a:r>
              <a:rPr lang="en-US" b="1" dirty="0"/>
              <a:t>faster and more consistent performance</a:t>
            </a:r>
            <a:r>
              <a:rPr lang="en-US" dirty="0"/>
              <a:t> across runs. Its </a:t>
            </a:r>
            <a:r>
              <a:rPr lang="en-US" b="1" dirty="0"/>
              <a:t>depth-first nature</a:t>
            </a:r>
            <a:r>
              <a:rPr lang="en-US" dirty="0"/>
              <a:t> allows it to use </a:t>
            </a:r>
            <a:r>
              <a:rPr lang="en-US" b="1" dirty="0"/>
              <a:t>significantly less memory</a:t>
            </a:r>
            <a:r>
              <a:rPr lang="en-US" dirty="0"/>
              <a:t>, as it avoids storing the full tree in memory, instead exploring one path at a time with iterative cost thresholds.</a:t>
            </a:r>
            <a:endParaRPr lang="en-IN" dirty="0"/>
          </a:p>
          <a:p>
            <a:r>
              <a:rPr lang="en-US" dirty="0"/>
              <a:t>Overall, </a:t>
            </a:r>
            <a:r>
              <a:rPr lang="en-US" b="1" dirty="0"/>
              <a:t>IDA*</a:t>
            </a:r>
            <a:r>
              <a:rPr lang="en-US" dirty="0"/>
              <a:t> proves more </a:t>
            </a:r>
            <a:r>
              <a:rPr lang="en-US" b="1" dirty="0"/>
              <a:t>efficient and scalable</a:t>
            </a:r>
            <a:r>
              <a:rPr lang="en-US" dirty="0"/>
              <a:t> for the Frozen Lake problem, especially in constrained memory environments.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554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40CB-A715-E91D-6003-948C0D74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9A61-CC9F-B2C6-CD42-2688F4024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1694"/>
            <a:ext cx="9601200" cy="1485900"/>
          </a:xfrm>
        </p:spPr>
        <p:txBody>
          <a:bodyPr/>
          <a:lstStyle/>
          <a:p>
            <a:r>
              <a:rPr lang="en-IN" dirty="0"/>
              <a:t>TSP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24304-EA06-5713-3950-0F7A38DAAB73}"/>
              </a:ext>
            </a:extLst>
          </p:cNvPr>
          <p:cNvSpPr txBox="1"/>
          <p:nvPr/>
        </p:nvSpPr>
        <p:spPr>
          <a:xfrm>
            <a:off x="4618143" y="1727657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Using Hill</a:t>
            </a:r>
            <a:br>
              <a:rPr lang="en-IN" dirty="0"/>
            </a:br>
            <a:r>
              <a:rPr lang="en-IN" dirty="0"/>
              <a:t>Climbing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6912B-FF44-56A8-1DB8-BC968B0FB6F0}"/>
              </a:ext>
            </a:extLst>
          </p:cNvPr>
          <p:cNvSpPr txBox="1"/>
          <p:nvPr/>
        </p:nvSpPr>
        <p:spPr>
          <a:xfrm>
            <a:off x="4711148" y="5009658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Using Simulated</a:t>
            </a:r>
            <a:br>
              <a:rPr lang="en-IN" dirty="0"/>
            </a:br>
            <a:r>
              <a:rPr lang="en-IN" dirty="0"/>
              <a:t>annealing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BF13B-0E03-9DC7-55D7-F0963A561597}"/>
              </a:ext>
            </a:extLst>
          </p:cNvPr>
          <p:cNvSpPr txBox="1"/>
          <p:nvPr/>
        </p:nvSpPr>
        <p:spPr>
          <a:xfrm>
            <a:off x="6722165" y="6410739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Time Comparison for Five Iteration</a:t>
            </a:r>
          </a:p>
        </p:txBody>
      </p:sp>
      <p:pic>
        <p:nvPicPr>
          <p:cNvPr id="4" name="Picture 3" descr="A diagram of lines and dots&#10;&#10;AI-generated content may be incorrect.">
            <a:extLst>
              <a:ext uri="{FF2B5EF4-FFF2-40B4-BE49-F238E27FC236}">
                <a16:creationId xmlns:a16="http://schemas.microsoft.com/office/drawing/2014/main" id="{975C4C79-F1D8-4BD1-A2E8-2039D9B0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43" y="978403"/>
            <a:ext cx="3506001" cy="2629501"/>
          </a:xfrm>
          <a:prstGeom prst="rect">
            <a:avLst/>
          </a:prstGeom>
        </p:spPr>
      </p:pic>
      <p:pic>
        <p:nvPicPr>
          <p:cNvPr id="8" name="Picture 7" descr="A diagram of a path&#10;&#10;AI-generated content may be incorrect.">
            <a:extLst>
              <a:ext uri="{FF2B5EF4-FFF2-40B4-BE49-F238E27FC236}">
                <a16:creationId xmlns:a16="http://schemas.microsoft.com/office/drawing/2014/main" id="{AA4B7EA1-3372-5B9E-B555-0ACAD9CE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42" y="3879574"/>
            <a:ext cx="3506001" cy="2629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7C6CE-83F0-F0A1-11EA-0C32FA6E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69" y="131694"/>
            <a:ext cx="5499892" cy="35960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75C15A-E3EB-9F2D-4837-85D91E09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660" y="3985591"/>
            <a:ext cx="5675211" cy="230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F3887-5F69-BD92-AF8F-F6CECD4E4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D061-4378-5B94-2541-A6129449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1694"/>
            <a:ext cx="9601200" cy="1485900"/>
          </a:xfrm>
        </p:spPr>
        <p:txBody>
          <a:bodyPr/>
          <a:lstStyle/>
          <a:p>
            <a:r>
              <a:rPr lang="en-IN" dirty="0"/>
              <a:t>TSP (Observation)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E921E-494A-C6DB-24E9-B918C37ED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b="1" dirty="0"/>
              <a:t>Hill Climbing (HC)</a:t>
            </a:r>
            <a:r>
              <a:rPr lang="en-US" dirty="0"/>
              <a:t> is generally </a:t>
            </a:r>
            <a:r>
              <a:rPr lang="en-US" b="1" dirty="0"/>
              <a:t>faster</a:t>
            </a:r>
            <a:r>
              <a:rPr lang="en-US" dirty="0"/>
              <a:t>, but its greedy nature makes it prone to getting </a:t>
            </a:r>
            <a:r>
              <a:rPr lang="en-US" b="1" dirty="0"/>
              <a:t>stuck in local minima</a:t>
            </a:r>
            <a:r>
              <a:rPr lang="en-US" dirty="0"/>
              <a:t>. Although restarts are used to overcome this, they can </a:t>
            </a:r>
            <a:r>
              <a:rPr lang="en-US" b="1" dirty="0"/>
              <a:t>increase overall runtime</a:t>
            </a:r>
            <a:r>
              <a:rPr lang="en-US" dirty="0"/>
              <a:t> and still may not escape poor-quality </a:t>
            </a:r>
            <a:r>
              <a:rPr lang="en-US" dirty="0" err="1"/>
              <a:t>solutions.Overall</a:t>
            </a:r>
            <a:r>
              <a:rPr lang="en-US" dirty="0"/>
              <a:t>, </a:t>
            </a:r>
            <a:r>
              <a:rPr lang="en-US" b="1" dirty="0"/>
              <a:t>IDA*</a:t>
            </a:r>
            <a:r>
              <a:rPr lang="en-US" dirty="0"/>
              <a:t> proves more </a:t>
            </a:r>
            <a:r>
              <a:rPr lang="en-US" b="1" dirty="0"/>
              <a:t>efficient and scalable</a:t>
            </a:r>
            <a:r>
              <a:rPr lang="en-US" dirty="0"/>
              <a:t> for the Frozen Lake problem, especially in constrained memory environments.</a:t>
            </a:r>
          </a:p>
          <a:p>
            <a:r>
              <a:rPr lang="en-US" b="1" dirty="0"/>
              <a:t>Simulated Annealing (SA)</a:t>
            </a:r>
            <a:r>
              <a:rPr lang="en-US" dirty="0"/>
              <a:t> is typically </a:t>
            </a:r>
            <a:r>
              <a:rPr lang="en-US" b="1" dirty="0"/>
              <a:t>slower</a:t>
            </a:r>
            <a:r>
              <a:rPr lang="en-US" dirty="0"/>
              <a:t> due to its </a:t>
            </a:r>
            <a:r>
              <a:rPr lang="en-US" b="1" dirty="0"/>
              <a:t>exploratory behavior</a:t>
            </a:r>
            <a:r>
              <a:rPr lang="en-US" dirty="0"/>
              <a:t> and probabilistic acceptance of worse solutions. However, this enables it to </a:t>
            </a:r>
            <a:r>
              <a:rPr lang="en-US" b="1" dirty="0"/>
              <a:t>avoid premature convergence</a:t>
            </a:r>
            <a:r>
              <a:rPr lang="en-US" dirty="0"/>
              <a:t> and explore the solution space more thoroughly.</a:t>
            </a:r>
          </a:p>
          <a:p>
            <a:r>
              <a:rPr lang="en-US" b="1" dirty="0"/>
              <a:t>Tradeoff:</a:t>
            </a:r>
            <a:r>
              <a:rPr lang="en-US" dirty="0"/>
              <a:t> While </a:t>
            </a:r>
            <a:r>
              <a:rPr lang="en-US" b="1" dirty="0"/>
              <a:t>HC converges quickly</a:t>
            </a:r>
            <a:r>
              <a:rPr lang="en-US" dirty="0"/>
              <a:t>, it often settles for suboptimal solutions. In contrast, </a:t>
            </a:r>
            <a:r>
              <a:rPr lang="en-US" b="1" dirty="0"/>
              <a:t>SA requires more time</a:t>
            </a:r>
            <a:r>
              <a:rPr lang="en-US" dirty="0"/>
              <a:t> but </a:t>
            </a:r>
            <a:r>
              <a:rPr lang="en-US" b="1" dirty="0"/>
              <a:t>tends to discover higher-quality tours</a:t>
            </a:r>
            <a:r>
              <a:rPr lang="en-US" dirty="0"/>
              <a:t>, making it more reliable for complex instances of TSP.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092627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{E26127A9-CCA2-4E0D-BCBC-5AC7DE59B249}tf10001105</Template>
  <TotalTime>42</TotalTime>
  <Words>389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Crop</vt:lpstr>
      <vt:lpstr>Search and optimization</vt:lpstr>
      <vt:lpstr>Environment, Heuristic and Metrics</vt:lpstr>
      <vt:lpstr>Frozen Lake</vt:lpstr>
      <vt:lpstr>Frozen Lake (Observation)</vt:lpstr>
      <vt:lpstr>TSP</vt:lpstr>
      <vt:lpstr>TSP (Observation)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Sandeep Shakya</dc:creator>
  <cp:lastModifiedBy>Sandeep Shakya</cp:lastModifiedBy>
  <cp:revision>4</cp:revision>
  <dcterms:created xsi:type="dcterms:W3CDTF">2025-04-06T05:20:35Z</dcterms:created>
  <dcterms:modified xsi:type="dcterms:W3CDTF">2025-04-06T06:10:32Z</dcterms:modified>
</cp:coreProperties>
</file>